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5" r:id="rId9"/>
    <p:sldId id="268" r:id="rId10"/>
    <p:sldId id="266" r:id="rId11"/>
    <p:sldId id="267" r:id="rId12"/>
    <p:sldId id="270" r:id="rId13"/>
    <p:sldId id="271" r:id="rId14"/>
    <p:sldId id="272" r:id="rId15"/>
    <p:sldId id="273" r:id="rId16"/>
    <p:sldId id="269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234"/>
    <a:srgbClr val="FFFFFF"/>
    <a:srgbClr val="007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94B50-004B-4113-BF36-43D87D9ECD37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D28A4-03AA-410D-AB0E-8783F1735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7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BAE4E4-1128-B1D8-1D87-DD388082B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3" y="6037385"/>
            <a:ext cx="3683000" cy="676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E15ECB-A889-925D-43A7-BF55AF6FB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962819"/>
            <a:ext cx="10042358" cy="849939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900" kern="1200" dirty="0">
                <a:solidFill>
                  <a:srgbClr val="C12234"/>
                </a:solidFill>
                <a:latin typeface="Times New Roman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CECE3-A6DB-DC72-B9D9-2FB33B123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DE1E25A-C48F-EB66-2BF5-559355A909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599" y="762000"/>
            <a:ext cx="10571747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1223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17C5D485-53A4-3399-8597-22DC3F9A4EB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45369" y="2566737"/>
            <a:ext cx="9200146" cy="0"/>
          </a:xfrm>
          <a:prstGeom prst="line">
            <a:avLst/>
          </a:prstGeom>
          <a:noFill/>
          <a:ln w="19050">
            <a:solidFill>
              <a:srgbClr val="C1223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0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D460-E978-028B-FB96-53092BFF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4C475-B6FE-E007-04A5-D27EEF2DC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608695-230F-AE19-B4E1-480FBEE27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610F4-5E3C-4E2B-8D6E-C7479FB6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A8A1D1-F165-6570-3219-C6B1B20B51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latin typeface="Times New Roman" panose="02020603050405020304" pitchFamily="18" charset="0"/>
              </a:rPr>
              <a:t>2025 RAMS – Tutorial/Paper Session# – Last Name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3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C7BB4-2CA5-A191-A0E6-BEFB607D9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9F753-CD45-E781-11B3-F17FE12C9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75D97A-F50E-D3C6-AAF2-979C09039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610F4-5E3C-4E2B-8D6E-C7479FB6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9A06D5-D25C-3738-CCA9-13AAD5F8B2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latin typeface="Times New Roman" panose="02020603050405020304" pitchFamily="18" charset="0"/>
              </a:rPr>
              <a:t>2025 RAMS – Tutorial/Paper Session# – Last Name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6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11F4-CEFF-C305-631A-69C2E104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10" y="589715"/>
            <a:ext cx="10663990" cy="1325563"/>
          </a:xfrm>
        </p:spPr>
        <p:txBody>
          <a:bodyPr anchor="t">
            <a:normAutofit/>
          </a:bodyPr>
          <a:lstStyle>
            <a:lvl1pPr>
              <a:defRPr kumimoji="0" lang="en-US" sz="3600" b="0" i="0" u="none" strike="noStrike" kern="1200" cap="none" spc="0" normalizeH="0" baseline="0" dirty="0">
                <a:ln>
                  <a:noFill/>
                </a:ln>
                <a:solidFill>
                  <a:srgbClr val="C12234"/>
                </a:solidFill>
                <a:effectLst/>
                <a:uLnTx/>
                <a:uFillTx/>
                <a:latin typeface="Times New Roman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8C2C-D374-1A74-B8E5-42574EA8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9875"/>
            <a:ext cx="10515600" cy="409708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231CC03-210E-3D34-8266-F1EA997B0B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158" y="425118"/>
            <a:ext cx="10571747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1223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E44C60-5476-53BC-A2AD-68DC37B405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610F4-5E3C-4E2B-8D6E-C7479FB6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C01E7A5-843E-5EB1-F2B1-C09005D388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latin typeface="Times New Roman" panose="02020603050405020304" pitchFamily="18" charset="0"/>
              </a:rPr>
              <a:t>2025 RAMS – Tutorial/Paper Session# – Last Name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3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4136-1865-4A02-E046-7EE435C1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34705-72B5-A53B-E9E5-103E17B7F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A27DFC-D6D8-94AF-A620-EDF78C91D6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610F4-5E3C-4E2B-8D6E-C7479FB6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FABD5AC-FEF1-FF82-9833-504C963406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latin typeface="Times New Roman" panose="02020603050405020304" pitchFamily="18" charset="0"/>
              </a:rPr>
              <a:t>2025 RAMS – Tutorial/Paper Session# – Last Name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0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77C11-BCA8-A7AF-24F1-1138D517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420C4-0E65-95E8-DFB0-B1C6AAD47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237FE-B1D6-CAC6-4F2F-E12666512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16EB1A-1BDF-633B-E597-EE44C5C49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610F4-5E3C-4E2B-8D6E-C7479FB6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8E5539C-5C03-6D35-A952-950912DED7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latin typeface="Times New Roman" panose="02020603050405020304" pitchFamily="18" charset="0"/>
              </a:rPr>
              <a:t>2025 RAMS – Tutorial/Paper Session# – Last Name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73F6-0A0C-FE5E-DFFE-2F7DD804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EF2F6-FDE4-34A7-D8D2-D736B1085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59C67-27BF-F94C-3E8F-C267CD23B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17EE2-EA62-7D3E-E864-8063094E7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F58CD-9337-9DB1-CEDB-FC2236C27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11B5B9-7650-BD6C-4F4A-C1429E8ABD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610F4-5E3C-4E2B-8D6E-C7479FB6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C2852BE-EE74-6D16-C50E-BCF105F29A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2025 RAMS – Tutorial/Paper Session# – Last Name</a:t>
            </a:r>
          </a:p>
        </p:txBody>
      </p:sp>
    </p:spTree>
    <p:extLst>
      <p:ext uri="{BB962C8B-B14F-4D97-AF65-F5344CB8AC3E}">
        <p14:creationId xmlns:p14="http://schemas.microsoft.com/office/powerpoint/2010/main" val="11530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99BC-B119-E217-B9C7-321DECC8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5CCDC-A19C-819D-852F-2BF6A35A9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610F4-5E3C-4E2B-8D6E-C7479FB6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A6C2C-6AD7-C8A9-B2BD-86D4133492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latin typeface="Times New Roman" panose="02020603050405020304" pitchFamily="18" charset="0"/>
              </a:rPr>
              <a:t>2025 RAMS – Tutorial/Paper Session# – Last Name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5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CD279-3F58-3B20-3148-90F7BA53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610F4-5E3C-4E2B-8D6E-C7479FB6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3AEDF1-F148-1C27-1133-414967F1D4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latin typeface="Times New Roman" panose="02020603050405020304" pitchFamily="18" charset="0"/>
              </a:rPr>
              <a:t>2025 RAMS – Tutorial/Paper Session# – Last Name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1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3CCB-9434-2008-07FC-D5083425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0430-8645-2EA8-C3C0-0EE3C2F24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D2C02-0471-DDE8-688C-A1A08B497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7BE6FB-BB1E-1773-33D5-5E4DBF8DD2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610F4-5E3C-4E2B-8D6E-C7479FB6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AF905A7-6B51-A3D1-1B7D-B60193A2C2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latin typeface="Times New Roman" panose="02020603050405020304" pitchFamily="18" charset="0"/>
              </a:rPr>
              <a:t>2025 RAMS – Tutorial/Paper Session# – Last Name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9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BFBD-F860-F1AD-ACB2-AA3FEC84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7C8DD-E1C4-F38E-7468-FD42AEAC2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E38FB-388C-EC08-CAE8-9AAFE783F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3E7F5-05B3-9789-E422-506D675BD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610F4-5E3C-4E2B-8D6E-C7479FB6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F9E7257-AFD0-741F-0BCB-69BA1F9AB4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latin typeface="Times New Roman" panose="02020603050405020304" pitchFamily="18" charset="0"/>
              </a:rPr>
              <a:t>2025 RAMS – Tutorial/Paper Session# – Last Name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6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891B92-F371-F422-89E0-EA11E7EA9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83031" b="8331"/>
          <a:stretch/>
        </p:blipFill>
        <p:spPr>
          <a:xfrm>
            <a:off x="238628" y="6167696"/>
            <a:ext cx="533400" cy="48234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D68D8-5308-C5A4-A652-F24B3D213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D0A8B-C29F-B38B-18BE-AB72BDF30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C5D72-266D-C97F-2275-39903CB88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1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C12234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2025 RAMS – Tutorial/Paper Session# – Last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505BC-174D-D966-E159-6F04056D8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C1223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70610F4-5E3C-4E2B-8D6E-C7479FB620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8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1223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jcO2ExtHso" TargetMode="External"/><Relationship Id="rId2" Type="http://schemas.openxmlformats.org/officeDocument/2006/relationships/hyperlink" Target="https://rams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ams.org/2025-registration-fe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ms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3B09BD-4E93-B2F0-D180-5848C9A9C0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0249" y="895738"/>
            <a:ext cx="10851502" cy="82109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4800" dirty="0"/>
              <a:t>Tips for Developing a High-Quality Manuscript</a:t>
            </a:r>
            <a:endParaRPr lang="en-US" altLang="en-US" sz="4800" dirty="0">
              <a:solidFill>
                <a:srgbClr val="0070C0"/>
              </a:solidFill>
              <a:latin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686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C3AD-EE17-CB03-7C3D-D513EBF6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Technical Comments in Manuscripts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54606-A0F9-FE0B-1B6D-D633ECD42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Technical and appearance quality contributes to the usefulness of the paper.</a:t>
            </a:r>
          </a:p>
          <a:p>
            <a:r>
              <a:rPr lang="en-US" dirty="0"/>
              <a:t>Remember all papers after they are presented are published in IEEE Xplore for other professionals to read, reference, and use.</a:t>
            </a:r>
          </a:p>
          <a:p>
            <a:r>
              <a:rPr lang="en-US" dirty="0"/>
              <a:t>Summary and conclusions should be based on the research or data in the paper to help the RAMS attendees understand the key points of the technical content.</a:t>
            </a:r>
          </a:p>
          <a:p>
            <a:pPr lvl="1"/>
            <a:r>
              <a:rPr lang="en-US" dirty="0"/>
              <a:t>Statements have been made in the summary which were not supported by the body of the paper.</a:t>
            </a:r>
          </a:p>
          <a:p>
            <a:pPr lvl="1"/>
            <a:r>
              <a:rPr lang="en-US" dirty="0"/>
              <a:t>If not mentioned in the body of the paper, previous research may best be described or included in the introduction.</a:t>
            </a:r>
          </a:p>
          <a:p>
            <a:r>
              <a:rPr lang="en-US" dirty="0"/>
              <a:t>Describe or define parameters in each equation.</a:t>
            </a:r>
          </a:p>
          <a:p>
            <a:r>
              <a:rPr lang="en-US" dirty="0"/>
              <a:t>Ensure completeness in the body, for example stating there are three reasons why failure modes are difficult to determine, then only listing two.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7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AF2F-8C49-BDA8-1512-F6AD2D4A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Conformance Comments in Manuscripts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49682-79DF-A487-C88F-BDCE255C0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of the common conformance and editorial comments include:</a:t>
            </a:r>
          </a:p>
          <a:p>
            <a:pPr lvl="1"/>
            <a:r>
              <a:rPr lang="en-US" dirty="0"/>
              <a:t>Page length exceeded (max of six pages including biography)</a:t>
            </a:r>
          </a:p>
          <a:p>
            <a:pPr lvl="1"/>
            <a:r>
              <a:rPr lang="en-US" dirty="0"/>
              <a:t>Paper does not conform to the manuscript template</a:t>
            </a:r>
          </a:p>
          <a:p>
            <a:pPr lvl="1"/>
            <a:r>
              <a:rPr lang="en-US" dirty="0"/>
              <a:t>Spacing between sections (use the template)</a:t>
            </a:r>
          </a:p>
          <a:p>
            <a:pPr lvl="1"/>
            <a:r>
              <a:rPr lang="en-US" dirty="0"/>
              <a:t>Graphics have poor image quality</a:t>
            </a:r>
          </a:p>
          <a:p>
            <a:pPr lvl="1"/>
            <a:r>
              <a:rPr lang="en-US" dirty="0"/>
              <a:t>Text in tables less than size 10 font</a:t>
            </a:r>
          </a:p>
          <a:p>
            <a:pPr lvl="1"/>
            <a:r>
              <a:rPr lang="en-US" dirty="0"/>
              <a:t>References not used in body of paper</a:t>
            </a:r>
          </a:p>
          <a:p>
            <a:pPr lvl="1"/>
            <a:r>
              <a:rPr lang="en-US" dirty="0"/>
              <a:t>References not listed when noted in paper</a:t>
            </a:r>
          </a:p>
          <a:p>
            <a:pPr lvl="1"/>
            <a:r>
              <a:rPr lang="en-US" dirty="0"/>
              <a:t>Incomplete references or not formatted per the template</a:t>
            </a:r>
          </a:p>
          <a:p>
            <a:pPr lvl="1"/>
            <a:r>
              <a:rPr lang="en-US" dirty="0"/>
              <a:t>Spell out acronyms the first time used</a:t>
            </a:r>
          </a:p>
          <a:p>
            <a:pPr lvl="1"/>
            <a:r>
              <a:rPr lang="en-US" dirty="0"/>
              <a:t>Spell and grammar check not completed</a:t>
            </a:r>
          </a:p>
          <a:p>
            <a:pPr lvl="1"/>
            <a:r>
              <a:rPr lang="en-US" dirty="0"/>
              <a:t>Incomplete sentences</a:t>
            </a:r>
          </a:p>
        </p:txBody>
      </p:sp>
    </p:spTree>
    <p:extLst>
      <p:ext uri="{BB962C8B-B14F-4D97-AF65-F5344CB8AC3E}">
        <p14:creationId xmlns:p14="http://schemas.microsoft.com/office/powerpoint/2010/main" val="124393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E376-DED7-8912-1C17-37F40117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Observations – Consistency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47B3-BC59-BBD5-6861-AB870856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091"/>
            <a:ext cx="10515600" cy="488387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Once an item is labeled use the same label throughout. </a:t>
            </a:r>
          </a:p>
          <a:p>
            <a:r>
              <a:rPr lang="en-US" dirty="0"/>
              <a:t>Picking (using) a good descriptor throughout the paper enhances clarity.</a:t>
            </a:r>
          </a:p>
          <a:p>
            <a:r>
              <a:rPr lang="en-US" dirty="0"/>
              <a:t>Do not do this (name changed to protect the innocent):</a:t>
            </a:r>
          </a:p>
          <a:p>
            <a:pPr lvl="1"/>
            <a:r>
              <a:rPr lang="en-US" dirty="0"/>
              <a:t>17-Point V-7Q Enhanced Modification Program (VEMP)</a:t>
            </a:r>
          </a:p>
          <a:p>
            <a:pPr lvl="1"/>
            <a:r>
              <a:rPr lang="en-US" dirty="0"/>
              <a:t>17-Point Enhanced Program for the V-7Q</a:t>
            </a:r>
          </a:p>
          <a:p>
            <a:pPr lvl="1"/>
            <a:r>
              <a:rPr lang="en-US" dirty="0"/>
              <a:t>17-Point Program</a:t>
            </a:r>
          </a:p>
          <a:p>
            <a:pPr lvl="1"/>
            <a:r>
              <a:rPr lang="en-US" dirty="0"/>
              <a:t>17-Point V-7 VEMP</a:t>
            </a:r>
          </a:p>
          <a:p>
            <a:pPr lvl="1"/>
            <a:r>
              <a:rPr lang="en-US" dirty="0"/>
              <a:t>V-7Q Modification Program</a:t>
            </a:r>
          </a:p>
          <a:p>
            <a:pPr lvl="1"/>
            <a:r>
              <a:rPr lang="en-US" dirty="0"/>
              <a:t>Enhanced (17-Point) V-7Q Program</a:t>
            </a:r>
          </a:p>
          <a:p>
            <a:pPr lvl="1"/>
            <a:r>
              <a:rPr lang="en-US" dirty="0"/>
              <a:t>Modification Program</a:t>
            </a:r>
          </a:p>
          <a:p>
            <a:pPr lvl="1"/>
            <a:r>
              <a:rPr lang="en-US" dirty="0"/>
              <a:t>V-7Q VEMP</a:t>
            </a:r>
          </a:p>
          <a:p>
            <a:pPr lvl="1"/>
            <a:r>
              <a:rPr lang="en-US" dirty="0"/>
              <a:t>VEMP</a:t>
            </a:r>
          </a:p>
          <a:p>
            <a:pPr lvl="1"/>
            <a:r>
              <a:rPr lang="en-US" dirty="0"/>
              <a:t>VEMP Program</a:t>
            </a:r>
          </a:p>
          <a:p>
            <a:pPr lvl="1"/>
            <a:r>
              <a:rPr lang="en-US" dirty="0"/>
              <a:t>17-Point VEMP</a:t>
            </a:r>
          </a:p>
          <a:p>
            <a:pPr lvl="1"/>
            <a:r>
              <a:rPr lang="en-US" dirty="0"/>
              <a:t>V-7Q VEMP Program</a:t>
            </a:r>
          </a:p>
          <a:p>
            <a:pPr lvl="1"/>
            <a:r>
              <a:rPr lang="en-US" dirty="0"/>
              <a:t>VEMP for the V-7Q</a:t>
            </a:r>
          </a:p>
          <a:p>
            <a:pPr lvl="1"/>
            <a:r>
              <a:rPr lang="en-US" dirty="0"/>
              <a:t>Enhanced Modification Program for the V-7Q</a:t>
            </a:r>
          </a:p>
        </p:txBody>
      </p:sp>
    </p:spTree>
    <p:extLst>
      <p:ext uri="{BB962C8B-B14F-4D97-AF65-F5344CB8AC3E}">
        <p14:creationId xmlns:p14="http://schemas.microsoft.com/office/powerpoint/2010/main" val="288112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E376-DED7-8912-1C17-37F40117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Observations – Consistency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47B3-BC59-BBD5-6861-AB8708569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many different (inconsistent) ways can an author write “organizational level” maintenance in a paper? As an example, one paper had 10 ways:</a:t>
            </a:r>
          </a:p>
          <a:p>
            <a:pPr lvl="1"/>
            <a:r>
              <a:rPr lang="en-US" dirty="0"/>
              <a:t>Organizational Level</a:t>
            </a:r>
          </a:p>
          <a:p>
            <a:pPr lvl="1"/>
            <a:r>
              <a:rPr lang="en-US" dirty="0"/>
              <a:t>Organizational level</a:t>
            </a:r>
          </a:p>
          <a:p>
            <a:pPr lvl="1"/>
            <a:r>
              <a:rPr lang="en-US" dirty="0"/>
              <a:t>organizational level</a:t>
            </a:r>
          </a:p>
          <a:p>
            <a:pPr lvl="1"/>
            <a:r>
              <a:rPr lang="en-US" dirty="0"/>
              <a:t>Organizational-Level</a:t>
            </a:r>
          </a:p>
          <a:p>
            <a:pPr lvl="1"/>
            <a:r>
              <a:rPr lang="en-US" dirty="0"/>
              <a:t>Organizational-level</a:t>
            </a:r>
          </a:p>
          <a:p>
            <a:pPr lvl="1"/>
            <a:r>
              <a:rPr lang="en-US" dirty="0"/>
              <a:t>organizational-level</a:t>
            </a:r>
          </a:p>
          <a:p>
            <a:pPr lvl="1"/>
            <a:r>
              <a:rPr lang="en-US" dirty="0"/>
              <a:t>O-Level</a:t>
            </a:r>
          </a:p>
          <a:p>
            <a:pPr lvl="1"/>
            <a:r>
              <a:rPr lang="en-US" dirty="0"/>
              <a:t>O-level</a:t>
            </a:r>
          </a:p>
          <a:p>
            <a:pPr lvl="1"/>
            <a:r>
              <a:rPr lang="en-US" dirty="0"/>
              <a:t>O Level</a:t>
            </a:r>
          </a:p>
          <a:p>
            <a:pPr lvl="1"/>
            <a:r>
              <a:rPr lang="en-US" dirty="0"/>
              <a:t>O level</a:t>
            </a:r>
          </a:p>
        </p:txBody>
      </p:sp>
    </p:spTree>
    <p:extLst>
      <p:ext uri="{BB962C8B-B14F-4D97-AF65-F5344CB8AC3E}">
        <p14:creationId xmlns:p14="http://schemas.microsoft.com/office/powerpoint/2010/main" val="135867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E376-DED7-8912-1C17-37F40117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Observations – Slashes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47B3-BC59-BBD5-6861-AB8708569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diagonal/slash is called a virgule.  Use of the diagonal/slash/virgule in titles or acronyms is acceptable/reasonable.  Use in the text/body is improper/not clear to the reader/reviewer. </a:t>
            </a:r>
          </a:p>
          <a:p>
            <a:r>
              <a:rPr lang="en-US" dirty="0"/>
              <a:t>Make a choice/decision and pick/select the right/best word for use.</a:t>
            </a:r>
          </a:p>
          <a:p>
            <a:r>
              <a:rPr lang="en-US" dirty="0"/>
              <a:t>Substituting the diagonal/slash/virgule with “and/or” does not solve/resolve the issue. </a:t>
            </a:r>
          </a:p>
          <a:p>
            <a:r>
              <a:rPr lang="en-US" dirty="0"/>
              <a:t>Yes, the three bullets above violated the rule. Instead pick one:</a:t>
            </a:r>
          </a:p>
          <a:p>
            <a:pPr lvl="1"/>
            <a:r>
              <a:rPr lang="en-US" dirty="0"/>
              <a:t>Use of “and” does not </a:t>
            </a:r>
            <a:r>
              <a:rPr lang="en-US" b="1" u="sng" dirty="0"/>
              <a:t>require</a:t>
            </a:r>
            <a:r>
              <a:rPr lang="en-US" dirty="0"/>
              <a:t> both choices to be present, and “or” does not </a:t>
            </a:r>
            <a:r>
              <a:rPr lang="en-US" b="1" u="sng" dirty="0"/>
              <a:t>prevent</a:t>
            </a:r>
            <a:r>
              <a:rPr lang="en-US" dirty="0"/>
              <a:t> both choices from being present.  If it is </a:t>
            </a:r>
            <a:r>
              <a:rPr lang="en-US" b="1" u="sng" dirty="0"/>
              <a:t>essential</a:t>
            </a:r>
            <a:r>
              <a:rPr lang="en-US" dirty="0"/>
              <a:t> to state that either choice </a:t>
            </a:r>
            <a:r>
              <a:rPr lang="en-US" b="1" u="sng" dirty="0"/>
              <a:t>or</a:t>
            </a:r>
            <a:r>
              <a:rPr lang="en-US" dirty="0"/>
              <a:t> both choices are possible in the body of your paper, use “either this or that or both.”</a:t>
            </a:r>
          </a:p>
          <a:p>
            <a:pPr lvl="1"/>
            <a:r>
              <a:rPr lang="en-US" dirty="0"/>
              <a:t>Ideally make a choice and select the best word for use. </a:t>
            </a:r>
          </a:p>
        </p:txBody>
      </p:sp>
    </p:spTree>
    <p:extLst>
      <p:ext uri="{BB962C8B-B14F-4D97-AF65-F5344CB8AC3E}">
        <p14:creationId xmlns:p14="http://schemas.microsoft.com/office/powerpoint/2010/main" val="267999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C64C-28F0-D1C0-7BB0-0AA493BC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Manuscript (Paper)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69024-65A9-C27B-4912-A86E41373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 in contact with your Vice Chair as you incorporate comments from the draft review and refine your paper. (Vice Chairs stay in contact with your authors too!)</a:t>
            </a:r>
          </a:p>
          <a:p>
            <a:r>
              <a:rPr lang="en-US" dirty="0"/>
              <a:t>Enter author names followed by their company (institution) name.</a:t>
            </a:r>
          </a:p>
          <a:p>
            <a:r>
              <a:rPr lang="en-US" dirty="0"/>
              <a:t>Add author biographies (reminder page count is a max of six pages).</a:t>
            </a:r>
          </a:p>
          <a:p>
            <a:r>
              <a:rPr lang="en-US" dirty="0"/>
              <a:t>Double check that all references are listed and accurate.</a:t>
            </a:r>
          </a:p>
          <a:p>
            <a:r>
              <a:rPr lang="en-US" dirty="0"/>
              <a:t>Include next steps and future work (useful for ongoing work and additional areas to discuss, especially if page limit is at the max).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25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2644-9AD5-1331-F5C8-A9DC871B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–Tips for your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91A2-7924-4639-56AD-D29ADD2EE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Download the presentation template from the Author Toolkit at: </a:t>
            </a:r>
            <a:r>
              <a:rPr lang="en-US" dirty="0">
                <a:solidFill>
                  <a:srgbClr val="C1223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https://rams.org/</a:t>
            </a:r>
            <a:r>
              <a:rPr lang="en-US" dirty="0">
                <a:solidFill>
                  <a:srgbClr val="C12234"/>
                </a:solidFill>
              </a:rPr>
              <a:t> </a:t>
            </a:r>
          </a:p>
          <a:p>
            <a:r>
              <a:rPr lang="en-US" dirty="0"/>
              <a:t>Limit the length of the title on each slide so that it fits on one line. If you must provide more information, use a subtitle to make your point. </a:t>
            </a:r>
          </a:p>
          <a:p>
            <a:r>
              <a:rPr lang="en-US" dirty="0"/>
              <a:t>Develop slides for a 20 to 25 minute presentation. Reserve 5 minutes for questions and feedback. </a:t>
            </a:r>
          </a:p>
          <a:p>
            <a:r>
              <a:rPr lang="en-US" dirty="0"/>
              <a:t>Your research delivered in your manuscript is important, but it will be judged, perhaps incorrectly, by the way it is presented. </a:t>
            </a:r>
          </a:p>
          <a:p>
            <a:r>
              <a:rPr lang="en-US" dirty="0"/>
              <a:t>Enjoy this clip from Don McMillan (2023 Banquet Speaker): </a:t>
            </a:r>
            <a:r>
              <a:rPr lang="en-US" dirty="0">
                <a:solidFill>
                  <a:srgbClr val="C1223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https://youtu.be/MjcO2ExtHso</a:t>
            </a:r>
            <a:endParaRPr lang="en-US" dirty="0">
              <a:solidFill>
                <a:srgbClr val="C1223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8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ED31-749D-D15E-70A8-1FCAB9DB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5C0D-E164-73AD-8A03-89DFC53DA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Download the manuscript template and read it twice!</a:t>
            </a:r>
          </a:p>
          <a:p>
            <a:r>
              <a:rPr lang="en-US" dirty="0"/>
              <a:t>Copy your text into the template by replacing the template content to decrease the amount of formatting rework required.</a:t>
            </a:r>
          </a:p>
          <a:p>
            <a:r>
              <a:rPr lang="en-US" dirty="0"/>
              <a:t>Ensure the summary and conclusions are supported by your research.</a:t>
            </a:r>
          </a:p>
          <a:p>
            <a:r>
              <a:rPr lang="en-US" dirty="0"/>
              <a:t>Incorporate recommended changes and edits by the reviewers.</a:t>
            </a:r>
          </a:p>
          <a:p>
            <a:r>
              <a:rPr lang="en-US" dirty="0"/>
              <a:t>Run spell and grammar check.</a:t>
            </a:r>
          </a:p>
          <a:p>
            <a:r>
              <a:rPr lang="en-US" dirty="0"/>
              <a:t>See you in Florida in January 2025!</a:t>
            </a:r>
          </a:p>
          <a:p>
            <a:r>
              <a:rPr lang="en-US" dirty="0"/>
              <a:t>Bonus for completing your paper on time and having it accepted for the program… the primary presenter (member or non-member) receives a discount! See all rates here:</a:t>
            </a:r>
          </a:p>
          <a:p>
            <a:r>
              <a:rPr lang="en-US" dirty="0">
                <a:solidFill>
                  <a:srgbClr val="C1223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https://rams.org/</a:t>
            </a:r>
            <a:r>
              <a:rPr lang="en-US" dirty="0">
                <a:solidFill>
                  <a:srgbClr val="C1223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2025-registration-fees</a:t>
            </a:r>
            <a:r>
              <a:rPr lang="en-US" dirty="0">
                <a:solidFill>
                  <a:srgbClr val="C1223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dirty="0">
              <a:solidFill>
                <a:srgbClr val="C12234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5C0D-E164-73AD-8A03-89DFC53DA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Introduction (for producing a high-quality manuscript)</a:t>
            </a:r>
          </a:p>
          <a:p>
            <a:r>
              <a:rPr lang="en-US" dirty="0"/>
              <a:t>Paper (Manuscript) Review Process</a:t>
            </a:r>
          </a:p>
          <a:p>
            <a:r>
              <a:rPr lang="en-US" dirty="0"/>
              <a:t>Compliance with Manuscript Template</a:t>
            </a:r>
          </a:p>
          <a:p>
            <a:r>
              <a:rPr lang="en-US" dirty="0"/>
              <a:t>Typical Comments on Manuscripts from Reviewers</a:t>
            </a:r>
          </a:p>
          <a:p>
            <a:r>
              <a:rPr lang="en-US" dirty="0"/>
              <a:t>Bonus – PowerPoint Tips for Presenting your Manuscript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24C7BDF-8086-3927-7B9A-C01D0262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Outline</a:t>
            </a:r>
          </a:p>
        </p:txBody>
      </p:sp>
    </p:spTree>
    <p:extLst>
      <p:ext uri="{BB962C8B-B14F-4D97-AF65-F5344CB8AC3E}">
        <p14:creationId xmlns:p14="http://schemas.microsoft.com/office/powerpoint/2010/main" val="32141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6234-8DCE-0A71-4FBD-D3814813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5C0D-E164-73AD-8A03-89DFC53DA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version of papers are included in the Proceedings of the Annual Reliability and Maintainability Symposium (RAMS).</a:t>
            </a:r>
          </a:p>
          <a:p>
            <a:r>
              <a:rPr lang="en-US" dirty="0"/>
              <a:t>Published papers must conform to IEEE standard practices. </a:t>
            </a:r>
          </a:p>
          <a:p>
            <a:r>
              <a:rPr lang="en-US" dirty="0"/>
              <a:t>Authors have the responsibility for the technical quality and the appearance of each paper.</a:t>
            </a:r>
          </a:p>
          <a:p>
            <a:r>
              <a:rPr lang="en-US" dirty="0"/>
              <a:t>This presentation provides:</a:t>
            </a:r>
          </a:p>
          <a:p>
            <a:pPr lvl="1"/>
            <a:r>
              <a:rPr lang="en-US" dirty="0"/>
              <a:t>Tips if this is your first RAMS IEEE publication</a:t>
            </a:r>
          </a:p>
          <a:p>
            <a:pPr lvl="1"/>
            <a:r>
              <a:rPr lang="en-US" dirty="0"/>
              <a:t>Useful reminders if you have previously published a RAMS paper</a:t>
            </a:r>
          </a:p>
          <a:p>
            <a:pPr lvl="1"/>
            <a:r>
              <a:rPr lang="en-US" dirty="0"/>
              <a:t>Bonus tips for your presentation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6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DBE3-3CE4-2256-C9E4-6676E3DB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(Manuscript)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80289-EDF5-BF44-AA2A-AD85CFBE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Program Committee selects the papers that are included in the Symposium.</a:t>
            </a:r>
          </a:p>
          <a:p>
            <a:r>
              <a:rPr lang="en-US" dirty="0"/>
              <a:t>At a minimum, each paper is reviewed by a Program Vice Chair, RAMS Associate Editor, and the planned Session Moderator.</a:t>
            </a:r>
          </a:p>
          <a:p>
            <a:r>
              <a:rPr lang="en-US" dirty="0"/>
              <a:t>Comments or redlines are provided to the authors for the draft and final papers.</a:t>
            </a:r>
          </a:p>
          <a:p>
            <a:r>
              <a:rPr lang="en-US" dirty="0"/>
              <a:t>In addition to reviewing for technical soundness, reviewers will also check for format compliance.</a:t>
            </a:r>
          </a:p>
          <a:p>
            <a:r>
              <a:rPr lang="en-US" dirty="0"/>
              <a:t>Adherence to format requirements assures compatibility with the majority of IEEE publications and suitability for inclusion in the IEEE Xplore on-line reference files.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3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2F25E7-F6EA-16E1-2C04-DF666F410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87" y="3944044"/>
            <a:ext cx="5309118" cy="23214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289ED7-AD06-3F04-D24E-A0562E08659C}"/>
              </a:ext>
            </a:extLst>
          </p:cNvPr>
          <p:cNvSpPr/>
          <p:nvPr/>
        </p:nvSpPr>
        <p:spPr>
          <a:xfrm>
            <a:off x="5691673" y="3925383"/>
            <a:ext cx="404327" cy="43853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23C89-D0B2-9DAF-5F62-E04FEF0D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507" y="3779447"/>
            <a:ext cx="2909727" cy="267554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D0AD6A9-8802-897B-AC62-96B5D04BFA44}"/>
              </a:ext>
            </a:extLst>
          </p:cNvPr>
          <p:cNvSpPr/>
          <p:nvPr/>
        </p:nvSpPr>
        <p:spPr>
          <a:xfrm>
            <a:off x="7851378" y="5117219"/>
            <a:ext cx="2292221" cy="43853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CE255-A4E6-F727-4E75-BA48E537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Starting on your Manuscript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8024D-0E68-8653-59FE-76E94801B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 your Vice Chair that you acknowledge the schedule.</a:t>
            </a:r>
          </a:p>
          <a:p>
            <a:r>
              <a:rPr lang="en-US" dirty="0"/>
              <a:t>Download the paper preparation instructions from </a:t>
            </a:r>
            <a:r>
              <a:rPr lang="en-US" dirty="0">
                <a:hlinkClick r:id="rId4"/>
              </a:rPr>
              <a:t>https://rams.org/</a:t>
            </a:r>
            <a:r>
              <a:rPr lang="en-US" dirty="0"/>
              <a:t>.</a:t>
            </a:r>
          </a:p>
          <a:p>
            <a:r>
              <a:rPr lang="en-US" dirty="0"/>
              <a:t>Click the menu on the upper right then download the manuscript template.</a:t>
            </a:r>
          </a:p>
        </p:txBody>
      </p:sp>
    </p:spTree>
    <p:extLst>
      <p:ext uri="{BB962C8B-B14F-4D97-AF65-F5344CB8AC3E}">
        <p14:creationId xmlns:p14="http://schemas.microsoft.com/office/powerpoint/2010/main" val="15191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EF3D91D1-951D-5002-A1F3-AED7BC508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4" b="7075"/>
          <a:stretch/>
        </p:blipFill>
        <p:spPr>
          <a:xfrm>
            <a:off x="7618067" y="1267076"/>
            <a:ext cx="4573933" cy="500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62DA68-44E3-2DBB-2507-FA256909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with Manuscript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65BEF-FD94-4C2E-D112-6873308EB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9875"/>
            <a:ext cx="7142018" cy="40970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Before preparing any paper for inclusion in the RAMS Proceedings, please read the manuscript template (document).</a:t>
            </a:r>
          </a:p>
          <a:p>
            <a:r>
              <a:rPr lang="en-US" dirty="0"/>
              <a:t>“Wash, rinse, repeat”… read it a second time.</a:t>
            </a:r>
          </a:p>
          <a:p>
            <a:r>
              <a:rPr lang="en-US" dirty="0"/>
              <a:t>The person who prepares the publication-ready, final version of the paper, must comply with the format instructions.</a:t>
            </a:r>
          </a:p>
          <a:p>
            <a:r>
              <a:rPr lang="en-US" dirty="0"/>
              <a:t>Failure to comply fully with these formatting instructions may result in the elimination of your paper from the Symposium program.  </a:t>
            </a:r>
          </a:p>
        </p:txBody>
      </p:sp>
    </p:spTree>
    <p:extLst>
      <p:ext uri="{BB962C8B-B14F-4D97-AF65-F5344CB8AC3E}">
        <p14:creationId xmlns:p14="http://schemas.microsoft.com/office/powerpoint/2010/main" val="129540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F832-3792-197D-7D75-627C7E42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 Getting Starting Tip for your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999CA-2DD3-91F0-BC44-2C607F63B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34" y="1597326"/>
            <a:ext cx="6807609" cy="47323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the manuscript template exactly as provided.</a:t>
            </a:r>
          </a:p>
          <a:p>
            <a:r>
              <a:rPr lang="en-US" dirty="0"/>
              <a:t>Turn off track changes and do not change any other settings in Word. </a:t>
            </a:r>
          </a:p>
          <a:p>
            <a:r>
              <a:rPr lang="en-US" dirty="0"/>
              <a:t>Replace the template text with yours!</a:t>
            </a:r>
          </a:p>
          <a:p>
            <a:r>
              <a:rPr lang="en-US" dirty="0"/>
              <a:t>“In fact, authors may and even should use these instructions as a template – simply copying their text into this document and deleting the current content”. </a:t>
            </a:r>
          </a:p>
          <a:p>
            <a:r>
              <a:rPr lang="en-US" dirty="0">
                <a:solidFill>
                  <a:srgbClr val="C12234"/>
                </a:solidFill>
              </a:rPr>
              <a:t>Please ensure that all template text is removed from your paper prior to submission.</a:t>
            </a:r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56086153-1624-8C03-64E5-4CE8751B4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8434" r="49310" b="58787"/>
          <a:stretch/>
        </p:blipFill>
        <p:spPr>
          <a:xfrm>
            <a:off x="7153484" y="1252496"/>
            <a:ext cx="4949686" cy="47323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CE88C4-E0BD-3D88-007F-5E4C97E5D6D2}"/>
              </a:ext>
            </a:extLst>
          </p:cNvPr>
          <p:cNvSpPr/>
          <p:nvPr/>
        </p:nvSpPr>
        <p:spPr>
          <a:xfrm>
            <a:off x="7270064" y="4697902"/>
            <a:ext cx="4716527" cy="157038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44AF8F-7E67-4554-7935-9E5D07A52DFF}"/>
              </a:ext>
            </a:extLst>
          </p:cNvPr>
          <p:cNvCxnSpPr>
            <a:cxnSpLocks/>
          </p:cNvCxnSpPr>
          <p:nvPr/>
        </p:nvCxnSpPr>
        <p:spPr>
          <a:xfrm flipH="1" flipV="1">
            <a:off x="6923314" y="4189445"/>
            <a:ext cx="346750" cy="106835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64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5C2A-5E3E-138F-5A77-1DD37B74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Changes for Draft Manuscript (1of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DFA72-FB8F-BFAA-07CA-D5C4C5CB3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918"/>
            <a:ext cx="6258339" cy="4097087"/>
          </a:xfrm>
        </p:spPr>
        <p:txBody>
          <a:bodyPr/>
          <a:lstStyle/>
          <a:p>
            <a:r>
              <a:rPr lang="en-US" dirty="0"/>
              <a:t>Replace the template title with your title.</a:t>
            </a:r>
          </a:p>
          <a:p>
            <a:r>
              <a:rPr lang="en-US" dirty="0"/>
              <a:t>The draft paper review is a blind review, to maintain alignment and spacing replace these names with “Placeholder”.</a:t>
            </a:r>
          </a:p>
          <a:p>
            <a:r>
              <a:rPr lang="en-US" dirty="0"/>
              <a:t>Add your initial key words to help focus the technical content.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0A4060C6-E586-5985-ED86-2B49A0C6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4" r="35666" b="69172"/>
          <a:stretch/>
        </p:blipFill>
        <p:spPr>
          <a:xfrm>
            <a:off x="7317993" y="1641821"/>
            <a:ext cx="4416731" cy="1989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A41E16-666F-BF45-2E95-2A0BA31A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472" y="4295003"/>
            <a:ext cx="6424676" cy="189589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55216B-EFB8-2A53-C0E0-18E74E042F74}"/>
              </a:ext>
            </a:extLst>
          </p:cNvPr>
          <p:cNvCxnSpPr/>
          <p:nvPr/>
        </p:nvCxnSpPr>
        <p:spPr>
          <a:xfrm>
            <a:off x="7096539" y="1845704"/>
            <a:ext cx="954157" cy="0"/>
          </a:xfrm>
          <a:prstGeom prst="straightConnector1">
            <a:avLst/>
          </a:prstGeom>
          <a:ln w="34925">
            <a:solidFill>
              <a:srgbClr val="C122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9AB524-6ECA-9AA7-2ACB-58E37501CC19}"/>
              </a:ext>
            </a:extLst>
          </p:cNvPr>
          <p:cNvCxnSpPr>
            <a:cxnSpLocks/>
          </p:cNvCxnSpPr>
          <p:nvPr/>
        </p:nvCxnSpPr>
        <p:spPr>
          <a:xfrm>
            <a:off x="7096539" y="2326096"/>
            <a:ext cx="705678" cy="0"/>
          </a:xfrm>
          <a:prstGeom prst="straightConnector1">
            <a:avLst/>
          </a:prstGeom>
          <a:ln w="34925">
            <a:solidFill>
              <a:srgbClr val="C122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3269D6-120A-7D6A-E113-CD730B4D0098}"/>
              </a:ext>
            </a:extLst>
          </p:cNvPr>
          <p:cNvCxnSpPr>
            <a:cxnSpLocks/>
          </p:cNvCxnSpPr>
          <p:nvPr/>
        </p:nvCxnSpPr>
        <p:spPr>
          <a:xfrm flipV="1">
            <a:off x="7036384" y="2822713"/>
            <a:ext cx="765833" cy="802461"/>
          </a:xfrm>
          <a:prstGeom prst="straightConnector1">
            <a:avLst/>
          </a:prstGeom>
          <a:ln w="34925">
            <a:solidFill>
              <a:srgbClr val="C122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A02002A-A4BE-17AE-34E2-06211E6822A9}"/>
              </a:ext>
            </a:extLst>
          </p:cNvPr>
          <p:cNvSpPr txBox="1"/>
          <p:nvPr/>
        </p:nvSpPr>
        <p:spPr>
          <a:xfrm>
            <a:off x="1071910" y="4562164"/>
            <a:ext cx="3366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Tip - You may also generically use:</a:t>
            </a:r>
          </a:p>
          <a:p>
            <a:r>
              <a:rPr lang="en-US" dirty="0"/>
              <a:t>Author 1, Company Name</a:t>
            </a:r>
          </a:p>
          <a:p>
            <a:r>
              <a:rPr lang="en-US" dirty="0"/>
              <a:t>Author 2, Company Name</a:t>
            </a:r>
          </a:p>
          <a:p>
            <a:r>
              <a:rPr lang="en-US" dirty="0"/>
              <a:t>etc……</a:t>
            </a:r>
          </a:p>
        </p:txBody>
      </p:sp>
    </p:spTree>
    <p:extLst>
      <p:ext uri="{BB962C8B-B14F-4D97-AF65-F5344CB8AC3E}">
        <p14:creationId xmlns:p14="http://schemas.microsoft.com/office/powerpoint/2010/main" val="88273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5C2A-5E3E-138F-5A77-1DD37B74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Changes for Draft Manuscript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DFA72-FB8F-BFAA-07CA-D5C4C5CB3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514417"/>
          </a:xfrm>
        </p:spPr>
        <p:txBody>
          <a:bodyPr/>
          <a:lstStyle/>
          <a:p>
            <a:r>
              <a:rPr lang="en-US" dirty="0"/>
              <a:t>Retain the placeholder for Biographies.</a:t>
            </a:r>
          </a:p>
          <a:p>
            <a:r>
              <a:rPr lang="en-US" dirty="0"/>
              <a:t>“There is a 6-page limit to paper length.  This includes tables and figures, appendices if any, as well as the required reference and biographical summary sections”.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32ABAA-0354-D429-8394-CC79413E3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827"/>
          <a:stretch/>
        </p:blipFill>
        <p:spPr>
          <a:xfrm>
            <a:off x="1273444" y="3528392"/>
            <a:ext cx="8672312" cy="263387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4840FE2-76C5-F8A6-DF71-18F9F12B09C5}"/>
              </a:ext>
            </a:extLst>
          </p:cNvPr>
          <p:cNvSpPr/>
          <p:nvPr/>
        </p:nvSpPr>
        <p:spPr>
          <a:xfrm>
            <a:off x="6445117" y="3806687"/>
            <a:ext cx="2440466" cy="3843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1401</Words>
  <Application>Microsoft Office PowerPoint</Application>
  <PresentationFormat>Widescreen</PresentationFormat>
  <Paragraphs>127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Tips for Developing a High-Quality Manuscript</vt:lpstr>
      <vt:lpstr>Overview and Outline</vt:lpstr>
      <vt:lpstr>Background and Introduction</vt:lpstr>
      <vt:lpstr>Paper (Manuscript) Review Process</vt:lpstr>
      <vt:lpstr>Getting Starting on your Manuscript</vt:lpstr>
      <vt:lpstr>Compliance with Manuscript Template</vt:lpstr>
      <vt:lpstr>Most Important Getting Starting Tip for your Paper</vt:lpstr>
      <vt:lpstr>Initial Changes for Draft Manuscript (1of 2)</vt:lpstr>
      <vt:lpstr>Initial Changes for Draft Manuscript (2 of 2)</vt:lpstr>
      <vt:lpstr>Typical Technical Comments in Manuscripts</vt:lpstr>
      <vt:lpstr>Typical Conformance Comments in Manuscripts</vt:lpstr>
      <vt:lpstr>Additional Observations – Consistency (1 of 2)</vt:lpstr>
      <vt:lpstr>Additional Observations – Consistency (2 of 2)</vt:lpstr>
      <vt:lpstr>Additional Observations – Slashes</vt:lpstr>
      <vt:lpstr>Final Manuscript (Paper)</vt:lpstr>
      <vt:lpstr>Bonus –Tips for your Presentation</vt:lpstr>
      <vt:lpstr>Summary &amp;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vkrivtso</dc:creator>
  <cp:lastModifiedBy>Schwartz (US), Troy G</cp:lastModifiedBy>
  <cp:revision>27</cp:revision>
  <dcterms:created xsi:type="dcterms:W3CDTF">2023-07-23T18:01:22Z</dcterms:created>
  <dcterms:modified xsi:type="dcterms:W3CDTF">2024-02-24T00:14:05Z</dcterms:modified>
</cp:coreProperties>
</file>